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5" r:id="rId10"/>
    <p:sldId id="263" r:id="rId11"/>
    <p:sldId id="271" r:id="rId12"/>
    <p:sldId id="264" r:id="rId13"/>
    <p:sldId id="266" r:id="rId14"/>
    <p:sldId id="269" r:id="rId15"/>
    <p:sldId id="270" r:id="rId16"/>
    <p:sldId id="267" r:id="rId1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854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1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6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53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151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518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795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297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38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200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836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256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00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564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219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866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5866-0EAC-4964-810A-2A60B4596096}" type="datetimeFigureOut">
              <a:rPr lang="cs-CZ" smtClean="0"/>
              <a:t>10.02.2020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5F3DF2-3655-43AB-8A44-AFD0026AB3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9459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Avid-Tools-Channel-Audio-Software/dp/B00CFFB0DO" TargetMode="External"/><Relationship Id="rId13" Type="http://schemas.openxmlformats.org/officeDocument/2006/relationships/hyperlink" Target="https://steinberg.help/cubase_plugin_reference/v9/en/_shared/topics/plug_ref/studio_eq/studio_eq_r.html" TargetMode="External"/><Relationship Id="rId3" Type="http://schemas.openxmlformats.org/officeDocument/2006/relationships/hyperlink" Target="https://www.flickr.com/photos/christiaancolen/20607150556" TargetMode="External"/><Relationship Id="rId7" Type="http://schemas.openxmlformats.org/officeDocument/2006/relationships/hyperlink" Target="https://www.musictech.net/reviews/steinberg-cubase-pro-10-review/" TargetMode="External"/><Relationship Id="rId12" Type="http://schemas.openxmlformats.org/officeDocument/2006/relationships/hyperlink" Target="https://www.soundtoys.com/product/echoboy/" TargetMode="External"/><Relationship Id="rId2" Type="http://schemas.openxmlformats.org/officeDocument/2006/relationships/hyperlink" Target="https://www.google.com/url?sa=i&amp;url=https://knowyourmeme.com/memes/the-jig&amp;psig=AOvVaw1brovqpUn4wQf9JWHd2dbA&amp;ust=1581265977467000&amp;source=images&amp;cd=vfe&amp;ved=0CAIQjRxqFwoTCNji-fmwwucCFQAAAAAdAAAAAB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usictech.net/reviews/fl-studio-12-review/" TargetMode="External"/><Relationship Id="rId11" Type="http://schemas.openxmlformats.org/officeDocument/2006/relationships/hyperlink" Target="https://cz.pinterest.com/pin/473863192029649627/" TargetMode="External"/><Relationship Id="rId5" Type="http://schemas.openxmlformats.org/officeDocument/2006/relationships/hyperlink" Target="https://me.me/i/10-turn-up-the-volume-meme-generator-imgflip-e8dcbe2121c84084b3a4108dc33b3625" TargetMode="External"/><Relationship Id="rId10" Type="http://schemas.openxmlformats.org/officeDocument/2006/relationships/hyperlink" Target="http://www.hiphopstage.cz/v-hlavni-roli-eminem-15-nejlepsich-memes-a-gifu/" TargetMode="External"/><Relationship Id="rId4" Type="http://schemas.openxmlformats.org/officeDocument/2006/relationships/hyperlink" Target="https://cz.pinterest.com/pin/808044358122505822/" TargetMode="External"/><Relationship Id="rId9" Type="http://schemas.openxmlformats.org/officeDocument/2006/relationships/hyperlink" Target="https://www.youtube.com/watch?v=FV2d_OjyW00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bcbayarea.com/news/national-international/jennifer_lopez_nip_slip__singer_suffers_another_wardrobe_malfunction_during_concert_in_london/1933436/" TargetMode="External"/><Relationship Id="rId3" Type="http://schemas.openxmlformats.org/officeDocument/2006/relationships/hyperlink" Target="https://www.soundradix.com/products/surfer-eq/" TargetMode="External"/><Relationship Id="rId7" Type="http://schemas.openxmlformats.org/officeDocument/2006/relationships/hyperlink" Target="https://unsplash.com/s/photos/sound" TargetMode="External"/><Relationship Id="rId2" Type="http://schemas.openxmlformats.org/officeDocument/2006/relationships/hyperlink" Target="https://onsizzle.com/i/when-you-hear-a-sound-noice-everytime-66276323b5534fbc8c2b70dcd6b7044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kiskripta.eu/w/Pr%C3%A1h_sluchu_a_sluchov%C3%A9_pole#/media/File:Sluchov%C3%A9_pole_-_Graf.png" TargetMode="External"/><Relationship Id="rId11" Type="http://schemas.openxmlformats.org/officeDocument/2006/relationships/hyperlink" Target="https://pluginfox.co/products/jst-toneforge-jason-richardson" TargetMode="External"/><Relationship Id="rId5" Type="http://schemas.openxmlformats.org/officeDocument/2006/relationships/hyperlink" Target="https://www.muse.mu/gallery/rock-werchter-2015-werchter-belgium-262611" TargetMode="External"/><Relationship Id="rId10" Type="http://schemas.openxmlformats.org/officeDocument/2006/relationships/hyperlink" Target="https://steinberg.help/cubase_plugin_reference/v9/en/_shared/topics/plug_ref/tube_compressor_r.html" TargetMode="External"/><Relationship Id="rId4" Type="http://schemas.openxmlformats.org/officeDocument/2006/relationships/hyperlink" Target="https://www.google.com/url?sa=i&amp;url=http://theboomcase.com/tag/wall-of-speakers/&amp;psig=AOvVaw3dErDUOyVrcRqs0pw05Sw_&amp;ust=1581263562307000&amp;source=images&amp;cd=vfe&amp;ved=0CAIQjRxqFwoTCMC7sPqnwucCFQAAAAAdAAAAABAE" TargetMode="External"/><Relationship Id="rId9" Type="http://schemas.openxmlformats.org/officeDocument/2006/relationships/hyperlink" Target="https://mixing.dj/essigi-bass-boosted-2020-live-breaks-ffrom-ibiz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ZVUK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David Chocholatý, Zbyněk Vlček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263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35" y="3164340"/>
            <a:ext cx="4179884" cy="3417055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Úpravy zvuku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Frekvenční - mění barvu</a:t>
            </a:r>
          </a:p>
          <a:p>
            <a:pPr lvl="0"/>
            <a:r>
              <a:rPr lang="cs-CZ" dirty="0"/>
              <a:t>Amplitudové - mění hlasitost</a:t>
            </a:r>
          </a:p>
          <a:p>
            <a:pPr lvl="0"/>
            <a:r>
              <a:rPr lang="cs-CZ" dirty="0"/>
              <a:t>Modulační - přidávají další signál</a:t>
            </a:r>
          </a:p>
          <a:p>
            <a:pPr lvl="0"/>
            <a:r>
              <a:rPr lang="cs-CZ" dirty="0"/>
              <a:t>Kvalitativní - </a:t>
            </a:r>
            <a:r>
              <a:rPr lang="cs-CZ" dirty="0" err="1"/>
              <a:t>převzorkování</a:t>
            </a:r>
            <a:r>
              <a:rPr lang="cs-CZ" dirty="0"/>
              <a:t>, komprese</a:t>
            </a:r>
          </a:p>
          <a:p>
            <a:pPr lvl="0"/>
            <a:r>
              <a:rPr lang="cs-CZ" dirty="0"/>
              <a:t>Efektové - zkreslení, prostorové, </a:t>
            </a:r>
            <a:r>
              <a:rPr lang="cs-CZ" dirty="0" err="1"/>
              <a:t>psychoakustické</a:t>
            </a:r>
            <a:endParaRPr lang="cs-CZ" dirty="0"/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350" y="292743"/>
            <a:ext cx="3810330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Úpravy zvuku</a:t>
            </a:r>
            <a:endParaRPr lang="cs-CZ" dirty="0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64" y="3093943"/>
            <a:ext cx="5253516" cy="2392280"/>
          </a:xfr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77" y="478092"/>
            <a:ext cx="5014884" cy="2282942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0" y="1536551"/>
            <a:ext cx="5857143" cy="2257143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011315"/>
            <a:ext cx="5877374" cy="24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Programy pro úpravu zvuku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Sony </a:t>
            </a:r>
            <a:r>
              <a:rPr lang="cs-CZ" dirty="0" err="1"/>
              <a:t>SoundForge</a:t>
            </a:r>
            <a:r>
              <a:rPr lang="cs-CZ" dirty="0"/>
              <a:t>, </a:t>
            </a:r>
            <a:r>
              <a:rPr lang="cs-CZ" dirty="0" err="1"/>
              <a:t>Steinberg</a:t>
            </a:r>
            <a:r>
              <a:rPr lang="cs-CZ" dirty="0"/>
              <a:t> </a:t>
            </a:r>
            <a:r>
              <a:rPr lang="cs-CZ" dirty="0" err="1"/>
              <a:t>WaveLab</a:t>
            </a:r>
            <a:r>
              <a:rPr lang="cs-CZ" dirty="0"/>
              <a:t>, </a:t>
            </a:r>
            <a:r>
              <a:rPr lang="cs-CZ" dirty="0" err="1" smtClean="0"/>
              <a:t>Audacity</a:t>
            </a:r>
            <a:endParaRPr lang="cs-CZ" dirty="0" smtClean="0"/>
          </a:p>
          <a:p>
            <a:r>
              <a:rPr lang="cs-CZ" dirty="0" smtClean="0"/>
              <a:t>Profesionální: </a:t>
            </a:r>
            <a:r>
              <a:rPr lang="cs-CZ" dirty="0" err="1" smtClean="0"/>
              <a:t>Steinberg</a:t>
            </a:r>
            <a:r>
              <a:rPr lang="cs-CZ" dirty="0" smtClean="0"/>
              <a:t> </a:t>
            </a:r>
            <a:r>
              <a:rPr lang="cs-CZ" dirty="0" err="1" smtClean="0"/>
              <a:t>Cubase</a:t>
            </a:r>
            <a:r>
              <a:rPr lang="cs-CZ" dirty="0" smtClean="0"/>
              <a:t>, Pro </a:t>
            </a:r>
            <a:r>
              <a:rPr lang="cs-CZ" dirty="0" err="1" smtClean="0"/>
              <a:t>Tools</a:t>
            </a:r>
            <a:r>
              <a:rPr lang="cs-CZ" dirty="0" smtClean="0"/>
              <a:t>, </a:t>
            </a:r>
            <a:r>
              <a:rPr lang="cs-CZ" dirty="0" err="1" smtClean="0"/>
              <a:t>Logic</a:t>
            </a:r>
            <a:r>
              <a:rPr lang="cs-CZ" dirty="0" smtClean="0"/>
              <a:t> Pro</a:t>
            </a:r>
          </a:p>
          <a:p>
            <a:r>
              <a:rPr lang="cs-CZ" dirty="0" smtClean="0"/>
              <a:t>Beat maker: FL Studio, </a:t>
            </a:r>
            <a:r>
              <a:rPr lang="cs-CZ" dirty="0" err="1"/>
              <a:t>Ableton</a:t>
            </a:r>
            <a:r>
              <a:rPr lang="cs-CZ" dirty="0"/>
              <a:t> Live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85" y="3020786"/>
            <a:ext cx="4735285" cy="355146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57" y="432278"/>
            <a:ext cx="4618264" cy="286837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7" y="3625454"/>
            <a:ext cx="4933949" cy="27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Formáty zvukových souborů</a:t>
            </a:r>
            <a:br>
              <a:rPr lang="cs-CZ" dirty="0" smtClean="0"/>
            </a:br>
            <a:r>
              <a:rPr lang="cs-CZ" dirty="0" smtClean="0"/>
              <a:t>- komprimované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2160589"/>
            <a:ext cx="6433759" cy="4068761"/>
          </a:xfrm>
        </p:spPr>
        <p:txBody>
          <a:bodyPr>
            <a:normAutofit lnSpcReduction="10000"/>
          </a:bodyPr>
          <a:lstStyle/>
          <a:p>
            <a:pPr lvl="0"/>
            <a:r>
              <a:rPr lang="cs-CZ" dirty="0"/>
              <a:t>MP3 – MPEG1 </a:t>
            </a:r>
            <a:r>
              <a:rPr lang="cs-CZ" dirty="0" err="1"/>
              <a:t>Layer</a:t>
            </a:r>
            <a:r>
              <a:rPr lang="cs-CZ" dirty="0"/>
              <a:t> </a:t>
            </a:r>
            <a:r>
              <a:rPr lang="cs-CZ" dirty="0" smtClean="0"/>
              <a:t>III</a:t>
            </a:r>
          </a:p>
          <a:p>
            <a:pPr lvl="1"/>
            <a:r>
              <a:rPr lang="cs-CZ" dirty="0" smtClean="0"/>
              <a:t>ztrátová komprese</a:t>
            </a:r>
          </a:p>
          <a:p>
            <a:pPr lvl="1"/>
            <a:r>
              <a:rPr lang="cs-CZ" dirty="0"/>
              <a:t>v</a:t>
            </a:r>
            <a:r>
              <a:rPr lang="cs-CZ" dirty="0" smtClean="0"/>
              <a:t>yužívá maskování</a:t>
            </a:r>
          </a:p>
          <a:p>
            <a:pPr lvl="1"/>
            <a:r>
              <a:rPr lang="cs-CZ" dirty="0" smtClean="0"/>
              <a:t>při </a:t>
            </a:r>
            <a:r>
              <a:rPr lang="cs-CZ" dirty="0"/>
              <a:t>komprimaci ztrácí </a:t>
            </a:r>
            <a:r>
              <a:rPr lang="cs-CZ" dirty="0" smtClean="0"/>
              <a:t>barvu</a:t>
            </a:r>
          </a:p>
          <a:p>
            <a:pPr lvl="1"/>
            <a:r>
              <a:rPr lang="cs-CZ" dirty="0"/>
              <a:t>t</a:t>
            </a:r>
            <a:r>
              <a:rPr lang="cs-CZ" dirty="0" smtClean="0"/>
              <a:t>ypická </a:t>
            </a:r>
            <a:r>
              <a:rPr lang="cs-CZ" dirty="0"/>
              <a:t>výška je 44,1 kHz, 48 kHz a datový tok 128 </a:t>
            </a:r>
            <a:r>
              <a:rPr lang="cs-CZ" dirty="0" err="1"/>
              <a:t>kbps</a:t>
            </a:r>
            <a:r>
              <a:rPr lang="cs-CZ" dirty="0"/>
              <a:t>, 192 </a:t>
            </a:r>
            <a:r>
              <a:rPr lang="cs-CZ" dirty="0" err="1"/>
              <a:t>kbps</a:t>
            </a:r>
            <a:r>
              <a:rPr lang="cs-CZ" dirty="0"/>
              <a:t>, 256 </a:t>
            </a:r>
            <a:r>
              <a:rPr lang="cs-CZ" dirty="0" err="1"/>
              <a:t>kbps</a:t>
            </a:r>
            <a:r>
              <a:rPr lang="cs-CZ" dirty="0"/>
              <a:t> nebo 320 </a:t>
            </a:r>
            <a:r>
              <a:rPr lang="cs-CZ" dirty="0" err="1" smtClean="0"/>
              <a:t>kbps</a:t>
            </a:r>
            <a:endParaRPr lang="cs-CZ" dirty="0" smtClean="0"/>
          </a:p>
          <a:p>
            <a:pPr lvl="1"/>
            <a:endParaRPr lang="cs-CZ" dirty="0"/>
          </a:p>
          <a:p>
            <a:pPr lvl="0"/>
            <a:r>
              <a:rPr lang="cs-CZ" dirty="0"/>
              <a:t>FLAC – Free </a:t>
            </a:r>
            <a:r>
              <a:rPr lang="cs-CZ" dirty="0" err="1"/>
              <a:t>Lossless</a:t>
            </a:r>
            <a:r>
              <a:rPr lang="cs-CZ" dirty="0"/>
              <a:t> Audio </a:t>
            </a:r>
            <a:r>
              <a:rPr lang="cs-CZ" dirty="0" err="1" smtClean="0"/>
              <a:t>Codec</a:t>
            </a:r>
            <a:endParaRPr lang="cs-CZ" dirty="0" smtClean="0"/>
          </a:p>
          <a:p>
            <a:pPr lvl="1"/>
            <a:r>
              <a:rPr lang="cs-CZ" dirty="0" smtClean="0"/>
              <a:t>bezztrátová komprese</a:t>
            </a:r>
          </a:p>
          <a:p>
            <a:pPr lvl="1"/>
            <a:r>
              <a:rPr lang="cs-CZ" dirty="0" smtClean="0"/>
              <a:t>používá </a:t>
            </a:r>
            <a:r>
              <a:rPr lang="cs-CZ" dirty="0"/>
              <a:t>matematickou </a:t>
            </a:r>
            <a:r>
              <a:rPr lang="cs-CZ" dirty="0" smtClean="0"/>
              <a:t>komprimaci</a:t>
            </a:r>
          </a:p>
          <a:p>
            <a:pPr lvl="1"/>
            <a:r>
              <a:rPr lang="cs-CZ" dirty="0"/>
              <a:t>v</a:t>
            </a:r>
            <a:r>
              <a:rPr lang="cs-CZ" dirty="0" smtClean="0"/>
              <a:t>hodný </a:t>
            </a:r>
            <a:r>
              <a:rPr lang="cs-CZ" dirty="0"/>
              <a:t>pro archivaci hudby z originálních CD, protože zachová původní </a:t>
            </a:r>
            <a:r>
              <a:rPr lang="cs-CZ" dirty="0" smtClean="0"/>
              <a:t>informace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12" y="609600"/>
            <a:ext cx="3773553" cy="42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5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21" y="3458613"/>
            <a:ext cx="5161642" cy="320816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Formáty zvukových souborů</a:t>
            </a:r>
            <a:br>
              <a:rPr lang="cs-CZ" dirty="0" smtClean="0"/>
            </a:br>
            <a:r>
              <a:rPr lang="cs-CZ" dirty="0" smtClean="0"/>
              <a:t>- nekomprimované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WAV </a:t>
            </a:r>
            <a:r>
              <a:rPr lang="cs-CZ" dirty="0" smtClean="0"/>
              <a:t>(WAVE) – </a:t>
            </a:r>
            <a:r>
              <a:rPr lang="cs-CZ" dirty="0" err="1" smtClean="0"/>
              <a:t>Waveform</a:t>
            </a:r>
            <a:r>
              <a:rPr lang="cs-CZ" dirty="0" smtClean="0"/>
              <a:t> audio </a:t>
            </a:r>
            <a:r>
              <a:rPr lang="cs-CZ" dirty="0" err="1" smtClean="0"/>
              <a:t>file</a:t>
            </a:r>
            <a:r>
              <a:rPr lang="cs-CZ" dirty="0" smtClean="0"/>
              <a:t> </a:t>
            </a:r>
            <a:r>
              <a:rPr lang="cs-CZ" dirty="0" err="1" smtClean="0"/>
              <a:t>format</a:t>
            </a:r>
            <a:endParaRPr lang="cs-CZ" dirty="0" smtClean="0"/>
          </a:p>
          <a:p>
            <a:pPr lvl="1"/>
            <a:r>
              <a:rPr lang="cs-CZ" dirty="0"/>
              <a:t>nekomprimovaná LPCM data</a:t>
            </a:r>
          </a:p>
          <a:p>
            <a:pPr lvl="1"/>
            <a:r>
              <a:rPr lang="cs-CZ" dirty="0"/>
              <a:t>typický pro </a:t>
            </a:r>
            <a:r>
              <a:rPr lang="cs-CZ" dirty="0" smtClean="0"/>
              <a:t>CD</a:t>
            </a:r>
          </a:p>
          <a:p>
            <a:r>
              <a:rPr lang="cs-CZ" dirty="0" smtClean="0"/>
              <a:t>AIFF a RIFF</a:t>
            </a:r>
            <a:endParaRPr lang="cs-CZ" dirty="0"/>
          </a:p>
          <a:p>
            <a:pPr marL="0" lvl="0" indent="0">
              <a:buNone/>
            </a:pPr>
            <a:endParaRPr lang="cs-CZ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86" y="289355"/>
            <a:ext cx="4259772" cy="46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Zdroje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cs-CZ" dirty="0">
                <a:hlinkClick r:id="rId2"/>
              </a:rPr>
              <a:t>https://www.google.com/url?sa=i&amp;url=https%3A%2F%2Fknowyourmeme.com%2Fmemes%2Fthe-jig&amp;psig=AOvVaw1brovqpUn4wQf9JWHd2dbA&amp;ust=1581265977467000&amp;source=images&amp;cd=vfe&amp;ved=0CAIQjRxqFwoTCNji-fmwwucCFQAAAAAdAAAAABAL</a:t>
            </a:r>
            <a:endParaRPr lang="cs-CZ" dirty="0"/>
          </a:p>
          <a:p>
            <a:r>
              <a:rPr lang="cs-CZ" dirty="0">
                <a:hlinkClick r:id="rId3"/>
              </a:rPr>
              <a:t>https://www.flickr.com/photos/christiaancolen/20607150556</a:t>
            </a:r>
            <a:endParaRPr lang="cs-CZ" dirty="0"/>
          </a:p>
          <a:p>
            <a:r>
              <a:rPr lang="cs-CZ" dirty="0">
                <a:hlinkClick r:id="rId4"/>
              </a:rPr>
              <a:t>https://cz.pinterest.com/pin/808044358122505822/</a:t>
            </a:r>
            <a:endParaRPr lang="cs-CZ" dirty="0"/>
          </a:p>
          <a:p>
            <a:r>
              <a:rPr lang="cs-CZ" dirty="0">
                <a:hlinkClick r:id="rId5"/>
              </a:rPr>
              <a:t>https://me.me/i/10-turn-up-the-volume-meme-generator-imgflip-e8dcbe2121c84084b3a4108dc33b3625</a:t>
            </a:r>
            <a:endParaRPr lang="cs-CZ" dirty="0"/>
          </a:p>
          <a:p>
            <a:r>
              <a:rPr lang="cs-CZ" dirty="0">
                <a:hlinkClick r:id="rId6"/>
              </a:rPr>
              <a:t>https://www.musictech.net/reviews/fl-studio-12-review/</a:t>
            </a:r>
            <a:endParaRPr lang="cs-CZ" dirty="0"/>
          </a:p>
          <a:p>
            <a:r>
              <a:rPr lang="cs-CZ" dirty="0">
                <a:hlinkClick r:id="rId7"/>
              </a:rPr>
              <a:t>https://www.musictech.net/reviews/steinberg-cubase-pro-10-review/</a:t>
            </a:r>
            <a:endParaRPr lang="cs-CZ" dirty="0"/>
          </a:p>
          <a:p>
            <a:r>
              <a:rPr lang="cs-CZ" dirty="0">
                <a:hlinkClick r:id="rId8"/>
              </a:rPr>
              <a:t>https://www.amazon.com/Avid-Tools-Channel-Audio-Software/dp/B00CFFB0DO</a:t>
            </a:r>
            <a:endParaRPr lang="cs-CZ" dirty="0"/>
          </a:p>
          <a:p>
            <a:r>
              <a:rPr lang="cs-CZ" dirty="0">
                <a:hlinkClick r:id="rId9"/>
              </a:rPr>
              <a:t>https://www.youtube.com/watch?v=FV2d_OjyW00</a:t>
            </a:r>
            <a:endParaRPr lang="cs-CZ" dirty="0"/>
          </a:p>
          <a:p>
            <a:r>
              <a:rPr lang="cs-CZ" dirty="0">
                <a:hlinkClick r:id="rId10"/>
              </a:rPr>
              <a:t>http://www.hiphopstage.cz/v-hlavni-roli-eminem-15-nejlepsich-memes-a-gifu/</a:t>
            </a:r>
            <a:endParaRPr lang="cs-CZ" dirty="0"/>
          </a:p>
          <a:p>
            <a:r>
              <a:rPr lang="cs-CZ" dirty="0">
                <a:hlinkClick r:id="rId11"/>
              </a:rPr>
              <a:t>https://cz.pinterest.com/pin/473863192029649627</a:t>
            </a:r>
            <a:r>
              <a:rPr lang="cs-CZ" dirty="0" smtClean="0">
                <a:hlinkClick r:id="rId11"/>
              </a:rPr>
              <a:t>/</a:t>
            </a:r>
            <a:endParaRPr lang="cs-CZ" dirty="0" smtClean="0"/>
          </a:p>
          <a:p>
            <a:r>
              <a:rPr lang="cs-CZ" dirty="0">
                <a:hlinkClick r:id="rId12"/>
              </a:rPr>
              <a:t>https://www.soundtoys.com/product/echoboy</a:t>
            </a:r>
            <a:r>
              <a:rPr lang="cs-CZ" dirty="0" smtClean="0">
                <a:hlinkClick r:id="rId12"/>
              </a:rPr>
              <a:t>/</a:t>
            </a:r>
            <a:endParaRPr lang="cs-CZ" dirty="0" smtClean="0"/>
          </a:p>
          <a:p>
            <a:r>
              <a:rPr lang="cs-CZ" dirty="0">
                <a:hlinkClick r:id="rId13"/>
              </a:rPr>
              <a:t>https://steinberg.help/cubase_plugin_reference/v9/en/_</a:t>
            </a:r>
            <a:r>
              <a:rPr lang="cs-CZ" dirty="0" smtClean="0">
                <a:hlinkClick r:id="rId13"/>
              </a:rPr>
              <a:t>shared/topics/plug_ref/studio_eq/studio_eq_r.html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96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Zdroje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cs-CZ" u="sng" dirty="0">
                <a:hlinkClick r:id="rId2"/>
              </a:rPr>
              <a:t>https://onsizzle.com/i/when-you-hear-a-sound-noice-everytime-66276323b5534fbc8c2b70dcd6b70440</a:t>
            </a:r>
            <a:endParaRPr lang="cs-CZ" dirty="0"/>
          </a:p>
          <a:p>
            <a:r>
              <a:rPr lang="cs-CZ" u="sng" dirty="0">
                <a:hlinkClick r:id="rId2"/>
              </a:rPr>
              <a:t>https://onsizzle.com/i/when-you-hear-a-sound-noice-everytime-66276323b5534fbc8c2b70dcd6b70440</a:t>
            </a:r>
            <a:endParaRPr lang="cs-CZ" dirty="0"/>
          </a:p>
          <a:p>
            <a:r>
              <a:rPr lang="cs-CZ" u="sng" dirty="0">
                <a:hlinkClick r:id="rId3"/>
              </a:rPr>
              <a:t>https://www.soundradix.com/products/surfer-eq/</a:t>
            </a:r>
            <a:endParaRPr lang="cs-CZ" dirty="0"/>
          </a:p>
          <a:p>
            <a:r>
              <a:rPr lang="cs-CZ" u="sng" dirty="0">
                <a:hlinkClick r:id="rId4"/>
              </a:rPr>
              <a:t>https://www.google.com/url?sa=i&amp;url=http%3A%2F%2Ftheboomcase.com%2Ftag%2Fwall-of-speakers%2F&amp;psig=AOvVaw3dErDUOyVrcRqs0pw05Sw_&amp;ust=1581263562307000&amp;source=images&amp;cd=vfe&amp;ved=0CAIQjRxqFwoTCMC7sPqnwucCFQAAAAAdAAAAABAE</a:t>
            </a:r>
            <a:endParaRPr lang="cs-CZ" dirty="0"/>
          </a:p>
          <a:p>
            <a:r>
              <a:rPr lang="cs-CZ" u="sng" dirty="0">
                <a:hlinkClick r:id="rId5"/>
              </a:rPr>
              <a:t>https://</a:t>
            </a:r>
            <a:r>
              <a:rPr lang="cs-CZ" u="sng" dirty="0" smtClean="0">
                <a:hlinkClick r:id="rId5"/>
              </a:rPr>
              <a:t>www.muse.mu/gallery/rock-werchter-2015-werchter-belgium-262611</a:t>
            </a:r>
            <a:endParaRPr lang="cs-CZ" u="sng" dirty="0" smtClean="0"/>
          </a:p>
          <a:p>
            <a:r>
              <a:rPr lang="cs-CZ" dirty="0">
                <a:hlinkClick r:id="rId6"/>
              </a:rPr>
              <a:t>https://www.wikiskripta.eu/w/Pr%C3%A1h_sluchu_a_sluchov%C3%A9_pole#/media/File:Sluchov%C3%A9_pole_-_</a:t>
            </a:r>
            <a:r>
              <a:rPr lang="cs-CZ" dirty="0" smtClean="0">
                <a:hlinkClick r:id="rId6"/>
              </a:rPr>
              <a:t>Graf.png</a:t>
            </a:r>
            <a:endParaRPr lang="cs-CZ" dirty="0" smtClean="0"/>
          </a:p>
          <a:p>
            <a:r>
              <a:rPr lang="cs-CZ" dirty="0">
                <a:hlinkClick r:id="rId7"/>
              </a:rPr>
              <a:t>https://</a:t>
            </a:r>
            <a:r>
              <a:rPr lang="cs-CZ" dirty="0" smtClean="0">
                <a:hlinkClick r:id="rId7"/>
              </a:rPr>
              <a:t>unsplash.com/s/photos/sound</a:t>
            </a:r>
            <a:endParaRPr lang="cs-CZ" dirty="0" smtClean="0"/>
          </a:p>
          <a:p>
            <a:r>
              <a:rPr lang="cs-CZ" dirty="0">
                <a:hlinkClick r:id="rId8"/>
              </a:rPr>
              <a:t>https://www.nbcbayarea.com/news/national-international/jennifer_lopez_nip_slip__singer_suffers_another_wardrobe_malfunction_during_concert_in_london/1933436</a:t>
            </a:r>
            <a:r>
              <a:rPr lang="cs-CZ" dirty="0" smtClean="0">
                <a:hlinkClick r:id="rId8"/>
              </a:rPr>
              <a:t>/</a:t>
            </a:r>
            <a:endParaRPr lang="cs-CZ" dirty="0" smtClean="0"/>
          </a:p>
          <a:p>
            <a:r>
              <a:rPr lang="cs-CZ" dirty="0">
                <a:hlinkClick r:id="rId9"/>
              </a:rPr>
              <a:t>https://mixing.dj/essigi-bass-boosted-2020-live-breaks-ffrom-ibiza</a:t>
            </a:r>
            <a:r>
              <a:rPr lang="cs-CZ" dirty="0" smtClean="0">
                <a:hlinkClick r:id="rId9"/>
              </a:rPr>
              <a:t>/</a:t>
            </a:r>
            <a:endParaRPr lang="cs-CZ" dirty="0" smtClean="0"/>
          </a:p>
          <a:p>
            <a:r>
              <a:rPr lang="cs-CZ" dirty="0">
                <a:hlinkClick r:id="rId10"/>
              </a:rPr>
              <a:t>https://steinberg.help/cubase_plugin_reference/v9/en/_</a:t>
            </a:r>
            <a:r>
              <a:rPr lang="cs-CZ" dirty="0" smtClean="0">
                <a:hlinkClick r:id="rId10"/>
              </a:rPr>
              <a:t>shared/topics/plug_ref/tube_compressor_r.html</a:t>
            </a:r>
            <a:endParaRPr lang="cs-CZ" dirty="0" smtClean="0"/>
          </a:p>
          <a:p>
            <a:r>
              <a:rPr lang="cs-CZ" dirty="0">
                <a:hlinkClick r:id="rId11"/>
              </a:rPr>
              <a:t>https://</a:t>
            </a:r>
            <a:r>
              <a:rPr lang="cs-CZ" dirty="0" smtClean="0">
                <a:hlinkClick r:id="rId11"/>
              </a:rPr>
              <a:t>pluginfox.co/products/jst-toneforge-jason-richardson</a:t>
            </a: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0356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Základní pojmy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5" y="2160589"/>
            <a:ext cx="6343952" cy="3880773"/>
          </a:xfrm>
        </p:spPr>
        <p:txBody>
          <a:bodyPr/>
          <a:lstStyle/>
          <a:p>
            <a:pPr lvl="0"/>
            <a:r>
              <a:rPr lang="cs-CZ" dirty="0"/>
              <a:t>z</a:t>
            </a:r>
            <a:r>
              <a:rPr lang="cs-CZ" dirty="0" smtClean="0"/>
              <a:t>vuk </a:t>
            </a:r>
            <a:r>
              <a:rPr lang="cs-CZ" dirty="0"/>
              <a:t>obecně je mechanické vlnění v látkovém prostředí, které je schopno vyvolat sluchový vjem</a:t>
            </a:r>
          </a:p>
          <a:p>
            <a:r>
              <a:rPr lang="cs-CZ" dirty="0"/>
              <a:t>f</a:t>
            </a:r>
            <a:r>
              <a:rPr lang="cs-CZ" dirty="0" smtClean="0"/>
              <a:t>rekvence </a:t>
            </a:r>
            <a:r>
              <a:rPr lang="cs-CZ" dirty="0"/>
              <a:t>se udává v </a:t>
            </a:r>
            <a:r>
              <a:rPr lang="cs-CZ" dirty="0" smtClean="0"/>
              <a:t>Hz (Hertz)</a:t>
            </a:r>
          </a:p>
          <a:p>
            <a:pPr lvl="0"/>
            <a:r>
              <a:rPr lang="cs-CZ" dirty="0"/>
              <a:t>s</a:t>
            </a:r>
            <a:r>
              <a:rPr lang="cs-CZ" dirty="0" smtClean="0"/>
              <a:t>lyšitelné frekvence, které je schopen člověk vnímat </a:t>
            </a:r>
            <a:r>
              <a:rPr lang="cs-CZ" dirty="0"/>
              <a:t>jsou od 20 Hz do 20 </a:t>
            </a:r>
            <a:r>
              <a:rPr lang="cs-CZ" dirty="0" smtClean="0"/>
              <a:t>kHz, rozsah je značně individuální </a:t>
            </a:r>
          </a:p>
          <a:p>
            <a:pPr lvl="0"/>
            <a:r>
              <a:rPr lang="cs-CZ" dirty="0"/>
              <a:t>f</a:t>
            </a:r>
            <a:r>
              <a:rPr lang="cs-CZ" dirty="0" smtClean="0"/>
              <a:t>rekvence nižší </a:t>
            </a:r>
            <a:r>
              <a:rPr lang="cs-CZ" dirty="0"/>
              <a:t>než 16 Hz </a:t>
            </a:r>
            <a:r>
              <a:rPr lang="cs-CZ" dirty="0" smtClean="0"/>
              <a:t>se nazývá infrazvuk</a:t>
            </a:r>
            <a:endParaRPr lang="cs-CZ" dirty="0"/>
          </a:p>
          <a:p>
            <a:pPr lvl="0"/>
            <a:r>
              <a:rPr lang="cs-CZ" dirty="0"/>
              <a:t>f</a:t>
            </a:r>
            <a:r>
              <a:rPr lang="cs-CZ" dirty="0" smtClean="0"/>
              <a:t>rekvence vyšší </a:t>
            </a:r>
            <a:r>
              <a:rPr lang="cs-CZ" dirty="0"/>
              <a:t>než 20 kHz </a:t>
            </a:r>
            <a:r>
              <a:rPr lang="cs-CZ" dirty="0" smtClean="0"/>
              <a:t>se nazývá ultrazvuk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83" y="250371"/>
            <a:ext cx="4562528" cy="4044237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93" y="3172991"/>
            <a:ext cx="3425922" cy="341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Zdroje zvuku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2160589"/>
            <a:ext cx="5886752" cy="3880773"/>
          </a:xfrm>
        </p:spPr>
        <p:txBody>
          <a:bodyPr/>
          <a:lstStyle/>
          <a:p>
            <a:pPr lvl="0"/>
            <a:r>
              <a:rPr lang="cs-CZ" dirty="0"/>
              <a:t>z</a:t>
            </a:r>
            <a:r>
              <a:rPr lang="cs-CZ" dirty="0" smtClean="0"/>
              <a:t>drojem </a:t>
            </a:r>
            <a:r>
              <a:rPr lang="cs-CZ" dirty="0"/>
              <a:t>zvuku může být každé chvějící se </a:t>
            </a:r>
            <a:r>
              <a:rPr lang="cs-CZ" dirty="0" smtClean="0"/>
              <a:t>těleso</a:t>
            </a:r>
          </a:p>
          <a:p>
            <a:pPr lvl="0"/>
            <a:r>
              <a:rPr lang="cs-CZ" dirty="0"/>
              <a:t>z</a:t>
            </a:r>
            <a:r>
              <a:rPr lang="cs-CZ" dirty="0" smtClean="0"/>
              <a:t>drojem </a:t>
            </a:r>
            <a:r>
              <a:rPr lang="cs-CZ" dirty="0"/>
              <a:t>zvuku mohou být kromě těles kmitajících vlastními kmity i tělesa kmitající kmity </a:t>
            </a:r>
            <a:r>
              <a:rPr lang="cs-CZ" dirty="0" smtClean="0"/>
              <a:t>vynucenými</a:t>
            </a:r>
          </a:p>
          <a:p>
            <a:pPr lvl="0"/>
            <a:r>
              <a:rPr lang="cs-CZ" dirty="0"/>
              <a:t>k</a:t>
            </a:r>
            <a:r>
              <a:rPr lang="cs-CZ" dirty="0" smtClean="0"/>
              <a:t> nim patří např. ozvučnice mnohých hudebních nástrojů, reproduktory, sluchátka a další zařízení pro generování nebo reprodukci zvuku</a:t>
            </a:r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85" y="2332737"/>
            <a:ext cx="4944834" cy="37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1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Vznik zvuku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3" y="2160589"/>
            <a:ext cx="7748209" cy="3880773"/>
          </a:xfrm>
        </p:spPr>
        <p:txBody>
          <a:bodyPr/>
          <a:lstStyle/>
          <a:p>
            <a:r>
              <a:rPr lang="cs-CZ" dirty="0"/>
              <a:t>úderem (např. hra na buben, klavír)</a:t>
            </a:r>
          </a:p>
          <a:p>
            <a:r>
              <a:rPr lang="cs-CZ" dirty="0"/>
              <a:t>drnkáním (např. hra na harfu)</a:t>
            </a:r>
          </a:p>
          <a:p>
            <a:r>
              <a:rPr lang="cs-CZ" dirty="0"/>
              <a:t>smýkáním (např. hra na housle)</a:t>
            </a:r>
          </a:p>
          <a:p>
            <a:r>
              <a:rPr lang="cs-CZ" dirty="0"/>
              <a:t>rychlým pohybem (např. úder bičem)</a:t>
            </a:r>
          </a:p>
          <a:p>
            <a:r>
              <a:rPr lang="cs-CZ" dirty="0"/>
              <a:t>prouděním vzduchu okolo ostré hrany (např. hra na flétnu)</a:t>
            </a:r>
          </a:p>
          <a:p>
            <a:r>
              <a:rPr lang="cs-CZ" dirty="0"/>
              <a:t>prudkou změnou tlaku (např. zatřepání a otevření limonády [,,</a:t>
            </a:r>
            <a:r>
              <a:rPr lang="cs-CZ" dirty="0" err="1"/>
              <a:t>Pssst</a:t>
            </a:r>
            <a:r>
              <a:rPr lang="cs-CZ" dirty="0"/>
              <a:t>"])</a:t>
            </a:r>
          </a:p>
          <a:p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609600"/>
            <a:ext cx="4865002" cy="2960353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098" y="3371850"/>
            <a:ext cx="2190040" cy="32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Lidské vnímání zvuku</a:t>
            </a:r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677334" y="2160590"/>
            <a:ext cx="7838016" cy="3987118"/>
          </a:xfrm>
        </p:spPr>
        <p:txBody>
          <a:bodyPr>
            <a:normAutofit/>
          </a:bodyPr>
          <a:lstStyle/>
          <a:p>
            <a:r>
              <a:rPr lang="cs-CZ" dirty="0" smtClean="0"/>
              <a:t>Frekvenční rozsah</a:t>
            </a:r>
          </a:p>
          <a:p>
            <a:pPr lvl="1"/>
            <a:r>
              <a:rPr lang="cs-CZ" dirty="0" smtClean="0"/>
              <a:t>20 Hz - 20 000 Hz </a:t>
            </a:r>
          </a:p>
          <a:p>
            <a:pPr lvl="1"/>
            <a:r>
              <a:rPr lang="cs-CZ" dirty="0" smtClean="0"/>
              <a:t>s </a:t>
            </a:r>
            <a:r>
              <a:rPr lang="cs-CZ" dirty="0"/>
              <a:t>rostoucím věkem horní hranice výrazně </a:t>
            </a:r>
            <a:r>
              <a:rPr lang="cs-CZ" dirty="0" smtClean="0"/>
              <a:t>klesá </a:t>
            </a:r>
          </a:p>
          <a:p>
            <a:pPr lvl="1"/>
            <a:r>
              <a:rPr lang="cs-CZ" dirty="0"/>
              <a:t>n</a:t>
            </a:r>
            <a:r>
              <a:rPr lang="cs-CZ" dirty="0" smtClean="0"/>
              <a:t>ejvýznamnější </a:t>
            </a:r>
            <a:r>
              <a:rPr lang="cs-CZ" dirty="0"/>
              <a:t>rozsah je 2–4 kHz, který je nejdůležitější pro srozumitelnost řeči a na nějž je lidské ucho nejcitlivější. </a:t>
            </a:r>
            <a:endParaRPr lang="cs-CZ" dirty="0" smtClean="0"/>
          </a:p>
          <a:p>
            <a:pPr lvl="1"/>
            <a:r>
              <a:rPr lang="cs-CZ" dirty="0"/>
              <a:t>n</a:t>
            </a:r>
            <a:r>
              <a:rPr lang="cs-CZ" dirty="0" smtClean="0"/>
              <a:t>ejvyšší </a:t>
            </a:r>
            <a:r>
              <a:rPr lang="cs-CZ" dirty="0"/>
              <a:t>informační hodnota řeči je přenášena v pásmu 0,5–2 </a:t>
            </a:r>
            <a:r>
              <a:rPr lang="cs-CZ" dirty="0" smtClean="0"/>
              <a:t>kHz</a:t>
            </a:r>
          </a:p>
          <a:p>
            <a:pPr lvl="1"/>
            <a:endParaRPr lang="cs-CZ" dirty="0" smtClean="0"/>
          </a:p>
          <a:p>
            <a:r>
              <a:rPr lang="cs-CZ" dirty="0"/>
              <a:t>Frekvenční </a:t>
            </a:r>
            <a:r>
              <a:rPr lang="cs-CZ" dirty="0" smtClean="0"/>
              <a:t>maskování</a:t>
            </a:r>
          </a:p>
          <a:p>
            <a:pPr lvl="1"/>
            <a:r>
              <a:rPr lang="cs-CZ" dirty="0" smtClean="0"/>
              <a:t>pokud </a:t>
            </a:r>
            <a:r>
              <a:rPr lang="cs-CZ" dirty="0"/>
              <a:t>znějí dva tóny současně, může jeden z nich potlačit slyšitelnost toho </a:t>
            </a:r>
            <a:r>
              <a:rPr lang="cs-CZ" dirty="0" smtClean="0"/>
              <a:t>druhého - neschopnost </a:t>
            </a:r>
            <a:r>
              <a:rPr lang="cs-CZ" dirty="0"/>
              <a:t>slyšet oba současné </a:t>
            </a:r>
            <a:r>
              <a:rPr lang="cs-CZ" dirty="0" smtClean="0"/>
              <a:t>tóny</a:t>
            </a:r>
          </a:p>
          <a:p>
            <a:pPr lvl="1"/>
            <a:r>
              <a:rPr lang="cs-CZ" dirty="0"/>
              <a:t>v</a:t>
            </a:r>
            <a:r>
              <a:rPr lang="cs-CZ" dirty="0" smtClean="0"/>
              <a:t>yužití u algoritmů pro kompresi zvukových dat, např. MP3</a:t>
            </a:r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17" y="447105"/>
            <a:ext cx="3503364" cy="43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23" y="3373665"/>
            <a:ext cx="4724400" cy="31496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Vlastnosti zvuku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5" y="2160589"/>
            <a:ext cx="5475190" cy="4027940"/>
          </a:xfrm>
        </p:spPr>
        <p:txBody>
          <a:bodyPr>
            <a:normAutofit fontScale="92500" lnSpcReduction="20000"/>
          </a:bodyPr>
          <a:lstStyle/>
          <a:p>
            <a:r>
              <a:rPr lang="cs-CZ" sz="1900" dirty="0" smtClean="0"/>
              <a:t>Výška zvuku</a:t>
            </a:r>
          </a:p>
          <a:p>
            <a:pPr lvl="1"/>
            <a:r>
              <a:rPr lang="cs-CZ" sz="1700" dirty="0" smtClean="0"/>
              <a:t>výška </a:t>
            </a:r>
            <a:r>
              <a:rPr lang="cs-CZ" sz="1700" dirty="0"/>
              <a:t>zvuku je dána jeho </a:t>
            </a:r>
            <a:r>
              <a:rPr lang="cs-CZ" sz="1700" dirty="0" smtClean="0"/>
              <a:t>frekvencí</a:t>
            </a:r>
          </a:p>
          <a:p>
            <a:pPr lvl="1"/>
            <a:r>
              <a:rPr lang="cs-CZ" sz="1700" dirty="0" smtClean="0"/>
              <a:t>čím </a:t>
            </a:r>
            <a:r>
              <a:rPr lang="cs-CZ" sz="1700" dirty="0"/>
              <a:t>vyšší je frekvence, tím je vyšší </a:t>
            </a:r>
            <a:r>
              <a:rPr lang="cs-CZ" sz="1700" dirty="0" smtClean="0"/>
              <a:t>výška zvuku</a:t>
            </a:r>
          </a:p>
          <a:p>
            <a:pPr lvl="1"/>
            <a:r>
              <a:rPr lang="cs-CZ" sz="1700" dirty="0" smtClean="0"/>
              <a:t>hudební </a:t>
            </a:r>
            <a:r>
              <a:rPr lang="cs-CZ" sz="1700" dirty="0"/>
              <a:t>akustika určuje jako základní tón 440 </a:t>
            </a:r>
            <a:r>
              <a:rPr lang="cs-CZ" sz="1700" dirty="0" smtClean="0"/>
              <a:t>Hz</a:t>
            </a:r>
          </a:p>
          <a:p>
            <a:pPr marL="457200" lvl="1" indent="0">
              <a:buNone/>
            </a:pPr>
            <a:endParaRPr lang="cs-CZ" dirty="0" smtClean="0"/>
          </a:p>
          <a:p>
            <a:r>
              <a:rPr lang="cs-CZ" sz="1900" dirty="0" smtClean="0"/>
              <a:t>Barva zvuku</a:t>
            </a:r>
          </a:p>
          <a:p>
            <a:pPr lvl="1"/>
            <a:r>
              <a:rPr lang="cs-CZ" sz="1700" dirty="0" smtClean="0"/>
              <a:t>zvuky </a:t>
            </a:r>
            <a:r>
              <a:rPr lang="cs-CZ" sz="1700" dirty="0"/>
              <a:t>se i při stejné výšce tónu mohou lišit odlišným </a:t>
            </a:r>
            <a:r>
              <a:rPr lang="cs-CZ" sz="1700" dirty="0" smtClean="0"/>
              <a:t>zabarvením</a:t>
            </a:r>
          </a:p>
          <a:p>
            <a:pPr lvl="1"/>
            <a:r>
              <a:rPr lang="cs-CZ" sz="1700" dirty="0"/>
              <a:t>b</a:t>
            </a:r>
            <a:r>
              <a:rPr lang="cs-CZ" sz="1700" dirty="0" smtClean="0"/>
              <a:t>arva </a:t>
            </a:r>
            <a:r>
              <a:rPr lang="cs-CZ" sz="1700" dirty="0"/>
              <a:t>zvuku je určena počtem vyšších harmonických tónů ve složeném tónu a jejich </a:t>
            </a:r>
            <a:r>
              <a:rPr lang="cs-CZ" sz="1700" dirty="0" smtClean="0"/>
              <a:t>amplitudami</a:t>
            </a:r>
          </a:p>
          <a:p>
            <a:pPr lvl="1"/>
            <a:r>
              <a:rPr lang="cs-CZ" sz="1700" dirty="0"/>
              <a:t>s</a:t>
            </a:r>
            <a:r>
              <a:rPr lang="cs-CZ" sz="1700" dirty="0" smtClean="0"/>
              <a:t>luchem </a:t>
            </a:r>
            <a:r>
              <a:rPr lang="cs-CZ" sz="1700" dirty="0"/>
              <a:t>podle barvy zvuku rozeznáváme </a:t>
            </a:r>
            <a:r>
              <a:rPr lang="cs-CZ" sz="1700" dirty="0" smtClean="0"/>
              <a:t>hudební </a:t>
            </a:r>
            <a:r>
              <a:rPr lang="cs-CZ" sz="1700" dirty="0"/>
              <a:t>nástroje a hlasy </a:t>
            </a:r>
            <a:r>
              <a:rPr lang="cs-CZ" sz="1700" dirty="0" smtClean="0"/>
              <a:t>lidí</a:t>
            </a:r>
          </a:p>
          <a:p>
            <a:pPr lvl="1"/>
            <a:r>
              <a:rPr lang="cs-CZ" sz="1700" dirty="0"/>
              <a:t>j</a:t>
            </a:r>
            <a:r>
              <a:rPr lang="cs-CZ" sz="1700" dirty="0" smtClean="0"/>
              <a:t>ednoduchý tón x šum</a:t>
            </a:r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714" y="815779"/>
            <a:ext cx="4783019" cy="268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Vlastnosti zvuku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2160589"/>
            <a:ext cx="4980516" cy="3880773"/>
          </a:xfrm>
        </p:spPr>
        <p:txBody>
          <a:bodyPr/>
          <a:lstStyle/>
          <a:p>
            <a:r>
              <a:rPr lang="cs-CZ" dirty="0"/>
              <a:t>Hlasitost a intenzita zvuku</a:t>
            </a:r>
          </a:p>
          <a:p>
            <a:pPr lvl="1"/>
            <a:r>
              <a:rPr lang="cs-CZ" dirty="0"/>
              <a:t>i</a:t>
            </a:r>
            <a:r>
              <a:rPr lang="cs-CZ" dirty="0" smtClean="0"/>
              <a:t>ntenzita </a:t>
            </a:r>
            <a:r>
              <a:rPr lang="cs-CZ" dirty="0"/>
              <a:t>je v podstatě hlasitost </a:t>
            </a:r>
            <a:r>
              <a:rPr lang="cs-CZ" dirty="0" smtClean="0"/>
              <a:t>zvuku</a:t>
            </a:r>
          </a:p>
          <a:p>
            <a:pPr lvl="1"/>
            <a:r>
              <a:rPr lang="cs-CZ" dirty="0"/>
              <a:t>h</a:t>
            </a:r>
            <a:r>
              <a:rPr lang="cs-CZ" dirty="0" smtClean="0"/>
              <a:t>ladina </a:t>
            </a:r>
            <a:r>
              <a:rPr lang="cs-CZ" dirty="0"/>
              <a:t>intenzity je v </a:t>
            </a:r>
            <a:r>
              <a:rPr lang="cs-CZ" dirty="0" smtClean="0"/>
              <a:t>decibelech</a:t>
            </a:r>
          </a:p>
          <a:p>
            <a:pPr lvl="1"/>
            <a:r>
              <a:rPr lang="cs-CZ" dirty="0"/>
              <a:t>o</a:t>
            </a:r>
            <a:r>
              <a:rPr lang="cs-CZ" dirty="0" smtClean="0"/>
              <a:t>bjektivní veličina oproti hlasitosti</a:t>
            </a:r>
          </a:p>
          <a:p>
            <a:pPr marL="457200" lvl="1" indent="0">
              <a:buNone/>
            </a:pPr>
            <a:endParaRPr lang="cs-CZ" dirty="0"/>
          </a:p>
          <a:p>
            <a:pPr lvl="1"/>
            <a:r>
              <a:rPr lang="cs-CZ" dirty="0"/>
              <a:t>hlasitost závisí na citlivosti sluchu, jedná </a:t>
            </a:r>
            <a:r>
              <a:rPr lang="cs-CZ" dirty="0" smtClean="0"/>
              <a:t>se tedy </a:t>
            </a:r>
            <a:r>
              <a:rPr lang="cs-CZ" dirty="0"/>
              <a:t>o subjektivní </a:t>
            </a:r>
            <a:r>
              <a:rPr lang="cs-CZ" dirty="0" smtClean="0"/>
              <a:t>veličinu</a:t>
            </a:r>
          </a:p>
          <a:p>
            <a:pPr lvl="1"/>
            <a:r>
              <a:rPr lang="cs-CZ" dirty="0" smtClean="0"/>
              <a:t>hlasitost (amplituda) </a:t>
            </a:r>
            <a:r>
              <a:rPr lang="cs-CZ" dirty="0"/>
              <a:t>se označuje v </a:t>
            </a:r>
            <a:r>
              <a:rPr lang="cs-CZ" dirty="0" smtClean="0"/>
              <a:t>decibelech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935" y="493255"/>
            <a:ext cx="5170865" cy="3448967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36" y="2970807"/>
            <a:ext cx="4741461" cy="35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Zvukové stopy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b="1" dirty="0"/>
              <a:t>Mono</a:t>
            </a:r>
            <a:r>
              <a:rPr lang="cs-CZ" dirty="0"/>
              <a:t> – </a:t>
            </a:r>
            <a:r>
              <a:rPr lang="cs-CZ" dirty="0" smtClean="0"/>
              <a:t>jedna </a:t>
            </a:r>
            <a:r>
              <a:rPr lang="cs-CZ" dirty="0"/>
              <a:t>zvuková stopa</a:t>
            </a:r>
          </a:p>
          <a:p>
            <a:pPr lvl="0"/>
            <a:r>
              <a:rPr lang="cs-CZ" b="1" dirty="0"/>
              <a:t>Stereo</a:t>
            </a:r>
            <a:r>
              <a:rPr lang="cs-CZ" dirty="0"/>
              <a:t> – </a:t>
            </a:r>
            <a:r>
              <a:rPr lang="cs-CZ" dirty="0" smtClean="0"/>
              <a:t>dvě </a:t>
            </a:r>
            <a:r>
              <a:rPr lang="cs-CZ" dirty="0"/>
              <a:t>zvukové stopy</a:t>
            </a:r>
          </a:p>
          <a:p>
            <a:pPr lvl="0"/>
            <a:r>
              <a:rPr lang="cs-CZ" b="1" dirty="0" err="1"/>
              <a:t>Kvadro</a:t>
            </a:r>
            <a:r>
              <a:rPr lang="cs-CZ" dirty="0"/>
              <a:t> – </a:t>
            </a:r>
            <a:r>
              <a:rPr lang="cs-CZ" dirty="0" smtClean="0"/>
              <a:t>dvojité </a:t>
            </a:r>
            <a:r>
              <a:rPr lang="cs-CZ" dirty="0"/>
              <a:t>stereo, 4 stopy</a:t>
            </a:r>
          </a:p>
          <a:p>
            <a:pPr lvl="0"/>
            <a:r>
              <a:rPr lang="cs-CZ" b="1" dirty="0"/>
              <a:t>2.1</a:t>
            </a:r>
            <a:r>
              <a:rPr lang="cs-CZ" dirty="0"/>
              <a:t> – 2 stopy + basy</a:t>
            </a:r>
          </a:p>
          <a:p>
            <a:pPr lvl="0"/>
            <a:r>
              <a:rPr lang="cs-CZ" b="1" dirty="0"/>
              <a:t>5.1</a:t>
            </a:r>
            <a:r>
              <a:rPr lang="cs-CZ" dirty="0"/>
              <a:t> – 5 stop + basy (využití u domácího kina)</a:t>
            </a:r>
          </a:p>
          <a:p>
            <a:pPr lvl="0"/>
            <a:r>
              <a:rPr lang="cs-CZ" b="1" dirty="0"/>
              <a:t>7.1</a:t>
            </a:r>
            <a:r>
              <a:rPr lang="cs-CZ" dirty="0"/>
              <a:t> – 7 stop + basy (také u domácího kina)</a:t>
            </a:r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53" y="359911"/>
            <a:ext cx="4007236" cy="3371168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7" y="3611118"/>
            <a:ext cx="4098696" cy="27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Digitalizace signálu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2160589"/>
            <a:ext cx="7005259" cy="3880773"/>
          </a:xfrm>
        </p:spPr>
        <p:txBody>
          <a:bodyPr/>
          <a:lstStyle/>
          <a:p>
            <a:r>
              <a:rPr lang="cs-CZ" dirty="0"/>
              <a:t>d</a:t>
            </a:r>
            <a:r>
              <a:rPr lang="cs-CZ" dirty="0" smtClean="0"/>
              <a:t>igitalizace </a:t>
            </a:r>
            <a:r>
              <a:rPr lang="cs-CZ" dirty="0"/>
              <a:t>je „nařezání“ původní křivky další frekvencí </a:t>
            </a:r>
            <a:endParaRPr lang="cs-CZ" dirty="0" smtClean="0"/>
          </a:p>
          <a:p>
            <a:r>
              <a:rPr lang="cs-CZ" dirty="0"/>
              <a:t>v</a:t>
            </a:r>
            <a:r>
              <a:rPr lang="cs-CZ" dirty="0" smtClean="0"/>
              <a:t>zorkovací </a:t>
            </a:r>
            <a:r>
              <a:rPr lang="cs-CZ" dirty="0"/>
              <a:t>frekvence </a:t>
            </a:r>
            <a:r>
              <a:rPr lang="cs-CZ" dirty="0" smtClean="0"/>
              <a:t>musí </a:t>
            </a:r>
            <a:r>
              <a:rPr lang="cs-CZ" dirty="0"/>
              <a:t>být nejméně 2x větší než frekvence původního </a:t>
            </a:r>
            <a:r>
              <a:rPr lang="cs-CZ" dirty="0" smtClean="0"/>
              <a:t>signálu</a:t>
            </a:r>
            <a:r>
              <a:rPr lang="cs-CZ" dirty="0"/>
              <a:t> </a:t>
            </a:r>
            <a:r>
              <a:rPr lang="cs-CZ" dirty="0" smtClean="0"/>
              <a:t>(</a:t>
            </a:r>
            <a:r>
              <a:rPr lang="cs-CZ" dirty="0" err="1"/>
              <a:t>Shannonův</a:t>
            </a:r>
            <a:r>
              <a:rPr lang="cs-CZ" dirty="0"/>
              <a:t> teorém, </a:t>
            </a:r>
            <a:r>
              <a:rPr lang="cs-CZ" dirty="0" err="1"/>
              <a:t>Nyquistův</a:t>
            </a:r>
            <a:r>
              <a:rPr lang="cs-CZ" dirty="0"/>
              <a:t> teorém, </a:t>
            </a:r>
            <a:r>
              <a:rPr lang="cs-CZ" dirty="0" err="1"/>
              <a:t>Kotělnikovův</a:t>
            </a:r>
            <a:r>
              <a:rPr lang="cs-CZ" dirty="0"/>
              <a:t> teorém</a:t>
            </a:r>
            <a:r>
              <a:rPr lang="cs-CZ" dirty="0" smtClean="0"/>
              <a:t>)</a:t>
            </a:r>
          </a:p>
          <a:p>
            <a:r>
              <a:rPr lang="cs-CZ" dirty="0"/>
              <a:t>n</a:t>
            </a:r>
            <a:r>
              <a:rPr lang="cs-CZ" dirty="0" smtClean="0"/>
              <a:t>ejpoužívanější </a:t>
            </a:r>
            <a:r>
              <a:rPr lang="cs-CZ" dirty="0"/>
              <a:t>samplovací frekvence jsou 44,1 kHz, 48 kHz, 96 kHz a 192 </a:t>
            </a:r>
            <a:r>
              <a:rPr lang="cs-CZ" dirty="0" smtClean="0"/>
              <a:t>kHz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22" y="4100975"/>
            <a:ext cx="4161208" cy="23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214</TotalTime>
  <Words>506</Words>
  <Application>Microsoft Office PowerPoint</Application>
  <PresentationFormat>Širokoúhlá obrazovka</PresentationFormat>
  <Paragraphs>134</Paragraphs>
  <Slides>16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Fazeta</vt:lpstr>
      <vt:lpstr>ZVUK</vt:lpstr>
      <vt:lpstr>Základní pojmy</vt:lpstr>
      <vt:lpstr>Zdroje zvuku</vt:lpstr>
      <vt:lpstr>Vznik zvuku</vt:lpstr>
      <vt:lpstr>Lidské vnímání zvuku</vt:lpstr>
      <vt:lpstr>Vlastnosti zvuku</vt:lpstr>
      <vt:lpstr>Vlastnosti zvuku</vt:lpstr>
      <vt:lpstr>Zvukové stopy</vt:lpstr>
      <vt:lpstr>Digitalizace signálu</vt:lpstr>
      <vt:lpstr>Úpravy zvuku</vt:lpstr>
      <vt:lpstr>Úpravy zvuku</vt:lpstr>
      <vt:lpstr>Programy pro úpravu zvuku</vt:lpstr>
      <vt:lpstr>Formáty zvukových souborů - komprimované</vt:lpstr>
      <vt:lpstr>Formáty zvukových souborů - nekomprimované</vt:lpstr>
      <vt:lpstr>Zdroje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ZVUK</dc:title>
  <dc:creator>David Chocholatý</dc:creator>
  <cp:lastModifiedBy>David Chocholatý</cp:lastModifiedBy>
  <cp:revision>51</cp:revision>
  <dcterms:created xsi:type="dcterms:W3CDTF">2020-02-08T15:09:44Z</dcterms:created>
  <dcterms:modified xsi:type="dcterms:W3CDTF">2020-02-10T18:17:16Z</dcterms:modified>
</cp:coreProperties>
</file>